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PT Sans Narrow"/>
      <p:regular r:id="rId29"/>
      <p:bold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599" cy="27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599" cy="105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599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599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85800" y="2111123"/>
            <a:ext cx="7772400" cy="1546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600200"/>
            <a:ext cx="3994499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1004144" y="1362666"/>
            <a:ext cx="7136667" cy="203194"/>
            <a:chOff x="1346428" y="1011300"/>
            <a:chExt cx="6452100" cy="152400"/>
          </a:xfrm>
        </p:grpSpPr>
        <p:cxnSp>
          <p:nvCxnSpPr>
            <p:cNvPr id="81" name="Shape 81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F7B61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Shape 82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F7B61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" name="Shape 83"/>
          <p:cNvGrpSpPr/>
          <p:nvPr/>
        </p:nvGrpSpPr>
        <p:grpSpPr>
          <a:xfrm>
            <a:off x="1004151" y="5292001"/>
            <a:ext cx="7136667" cy="203194"/>
            <a:chOff x="1346435" y="3969087"/>
            <a:chExt cx="6452100" cy="152400"/>
          </a:xfrm>
        </p:grpSpPr>
        <p:cxnSp>
          <p:nvCxnSpPr>
            <p:cNvPr id="84" name="Shape 84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F7B61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Shape 85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F7B61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Shape 86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0" y="-25200"/>
            <a:ext cx="9144000" cy="3428700"/>
          </a:xfrm>
          <a:prstGeom prst="rect">
            <a:avLst/>
          </a:prstGeom>
          <a:solidFill>
            <a:srgbClr val="F7B61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311700" y="4236000"/>
            <a:ext cx="8571300" cy="1256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599" cy="1122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rgbClr val="F7B61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  <p:sp>
        <p:nvSpPr>
          <p:cNvPr id="103" name="Shape 103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rgbClr val="F7B61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rgbClr val="F7B61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7B61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6" name="Shape 116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Shape 117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5640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0" y="6333133"/>
            <a:ext cx="548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ED2251"/>
              </a:buClr>
              <a:buSzPct val="100000"/>
              <a:buFont typeface="Josefin Sans"/>
              <a:buNone/>
              <a:defRPr b="1" sz="3600">
                <a:solidFill>
                  <a:srgbClr val="ED225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Josefin Sans"/>
              <a:defRPr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Josefin Sans"/>
              <a:defRPr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AE2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769925" y="2332525"/>
            <a:ext cx="73854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Lección 17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70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DOM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Modificando contenido de los elementos</a:t>
            </a:r>
          </a:p>
        </p:txBody>
      </p:sp>
      <p:cxnSp>
        <p:nvCxnSpPr>
          <p:cNvPr id="203" name="Shape 203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311700" y="1550826"/>
            <a:ext cx="8520600" cy="458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Para modificar el contenido de los elementos de nuestro DOM podemos hacerlo de varias maneras: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Raleway"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.innerHTML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nos permite acceder al código HTML comprendido entre las etiquetas de apertura y cierre que definen el nodo y modificarlo si lo deseamos. Con esta se puede modificar completamente el HTML, no sólo el texto.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Modificando contenido de los elementos</a:t>
            </a:r>
          </a:p>
        </p:txBody>
      </p:sp>
      <p:cxnSp>
        <p:nvCxnSpPr>
          <p:cNvPr id="211" name="Shape 211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2" name="Shape 212"/>
          <p:cNvSpPr txBox="1"/>
          <p:nvPr>
            <p:ph idx="4294967295" type="body"/>
          </p:nvPr>
        </p:nvSpPr>
        <p:spPr>
          <a:xfrm>
            <a:off x="311700" y="1550826"/>
            <a:ext cx="8520600" cy="458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Raleway"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.textContent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Sirve para extraer (o modificar) el texto completo contenido en todos los nodos de un nodo padre. Se rescatan todos los elementos anidados.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Raleway"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.innerText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Su comportamiento es muy similar al de textContent, aunque no exactamente igual. innerText no es reconocido por todos los navegadores y no se considera un estándar válido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Modificando contenido de los elementos</a:t>
            </a:r>
          </a:p>
        </p:txBody>
      </p:sp>
      <p:cxnSp>
        <p:nvCxnSpPr>
          <p:cNvPr id="219" name="Shape 219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311700" y="1550826"/>
            <a:ext cx="8520600" cy="458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Raleway"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.value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establece o retorna el atributo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value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de un campo de texto, pudiendo ser el valor por defecto o el texto que ingresa el usuario. 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aleway"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Valor por defecto: “”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aleway"/>
              <a:buChar char="○"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Valor ingresado por el usuario: “sumate@laboratoria.la”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aptura de pantalla 2016-09-13 a las 11.55.16 a.m..png"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125" y="3329650"/>
            <a:ext cx="38957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9-13 a las 12.01.24 p.m..png"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325" y="5586262"/>
            <a:ext cx="37433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3C3B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544500" y="667650"/>
            <a:ext cx="8167500" cy="4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Obtener elementos selectores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8" name="Shape 228"/>
          <p:cNvCxnSpPr/>
          <p:nvPr/>
        </p:nvCxnSpPr>
        <p:spPr>
          <a:xfrm>
            <a:off x="4239150" y="4824175"/>
            <a:ext cx="665700" cy="0"/>
          </a:xfrm>
          <a:prstGeom prst="straightConnector1">
            <a:avLst/>
          </a:prstGeom>
          <a:noFill/>
          <a:ln cap="flat" cmpd="sng" w="1143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Obtener elementos selectores</a:t>
            </a:r>
          </a:p>
        </p:txBody>
      </p:sp>
      <p:cxnSp>
        <p:nvCxnSpPr>
          <p:cNvPr id="235" name="Shape 235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6" name="Shape 236"/>
          <p:cNvSpPr txBox="1"/>
          <p:nvPr>
            <p:ph idx="4294967295" type="body"/>
          </p:nvPr>
        </p:nvSpPr>
        <p:spPr>
          <a:xfrm>
            <a:off x="389025" y="2057451"/>
            <a:ext cx="8520600" cy="152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.getElementsByTagName()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Es una función que obtiene todos los elementos de la página XHTML cuya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etiqueta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sea igual que el parámetro que se le pasa.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37" y="4010911"/>
            <a:ext cx="7985724" cy="107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Obtener elementos selectores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5" name="Shape 245"/>
          <p:cNvSpPr txBox="1"/>
          <p:nvPr>
            <p:ph idx="4294967295" type="body"/>
          </p:nvPr>
        </p:nvSpPr>
        <p:spPr>
          <a:xfrm>
            <a:off x="389025" y="2057448"/>
            <a:ext cx="8520600" cy="24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.getElementById()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Es una función que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devuelve el elemento XHTML cuyo atributo id coincide con el parámetro indicado en la función. </a:t>
            </a:r>
          </a:p>
          <a:p>
            <a:pPr lvl="0">
              <a:spcBef>
                <a:spcPts val="0"/>
              </a:spcBef>
              <a:buNone/>
            </a:pPr>
            <a:r>
              <a:rPr lang="es-419" sz="24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Las </a:t>
            </a:r>
            <a:r>
              <a:rPr b="1" lang="es-419" sz="24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id</a:t>
            </a:r>
            <a:r>
              <a:rPr lang="es-419" sz="24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son únicas, por lo tanto la función devuelve únicamente el elemento deseado.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50" y="4706675"/>
            <a:ext cx="7985699" cy="82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Obtener elementos selectores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4" name="Shape 254"/>
          <p:cNvSpPr txBox="1"/>
          <p:nvPr>
            <p:ph idx="4294967295" type="body"/>
          </p:nvPr>
        </p:nvSpPr>
        <p:spPr>
          <a:xfrm>
            <a:off x="389025" y="2057449"/>
            <a:ext cx="8520600" cy="201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getElementsByClassName()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Es una función que devuelve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todos los elementos de la página XHTML cuya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clase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sea igual que el parámetro que se le pasa a la función.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4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Puede ser más de una clase indicada por parámetro.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50" y="4740453"/>
            <a:ext cx="7985700" cy="140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Obtener elementos selectores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" name="Shape 263"/>
          <p:cNvSpPr txBox="1"/>
          <p:nvPr>
            <p:ph idx="4294967295" type="body"/>
          </p:nvPr>
        </p:nvSpPr>
        <p:spPr>
          <a:xfrm>
            <a:off x="389025" y="2057450"/>
            <a:ext cx="8520600" cy="2264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.querySelector()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A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cepta como parámetro un selector que identifica el elemento (o elementos) a seleccionar. La función d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evuelve solamente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el primero de estos que cumpla la condición. Si no existe el elemento, el valor retornado es null.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51" y="4844057"/>
            <a:ext cx="7985700" cy="106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Obtener elementos selectores</a:t>
            </a:r>
          </a:p>
        </p:txBody>
      </p:sp>
      <p:cxnSp>
        <p:nvCxnSpPr>
          <p:cNvPr id="271" name="Shape 271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2" name="Shape 272"/>
          <p:cNvSpPr txBox="1"/>
          <p:nvPr>
            <p:ph idx="4294967295" type="body"/>
          </p:nvPr>
        </p:nvSpPr>
        <p:spPr>
          <a:xfrm>
            <a:off x="389025" y="1854125"/>
            <a:ext cx="8520600" cy="318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.querySelectorAll()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Esta función toma todos los elementos con el selector asignado y devuelve un objeto de tipo NodeList con los elementos que coincidan.</a:t>
            </a:r>
          </a:p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La diferencia entre usar document.querySelector y document.getElementById es que el primero es compatible desde IE8+ mientras que el segundo es compatible desde IE5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55" y="5183911"/>
            <a:ext cx="7985700" cy="141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3C3B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544500" y="667650"/>
            <a:ext cx="8167500" cy="4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¿Qué es DOM?</a:t>
            </a:r>
          </a:p>
        </p:txBody>
      </p:sp>
      <p:cxnSp>
        <p:nvCxnSpPr>
          <p:cNvPr id="141" name="Shape 141"/>
          <p:cNvCxnSpPr/>
          <p:nvPr/>
        </p:nvCxnSpPr>
        <p:spPr>
          <a:xfrm>
            <a:off x="4239150" y="4824175"/>
            <a:ext cx="665700" cy="0"/>
          </a:xfrm>
          <a:prstGeom prst="straightConnector1">
            <a:avLst/>
          </a:prstGeom>
          <a:noFill/>
          <a:ln cap="flat" cmpd="sng" w="1143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¿Qué es DOM?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9" name="Shape 149"/>
          <p:cNvSpPr txBox="1"/>
          <p:nvPr>
            <p:ph idx="4294967295" type="body"/>
          </p:nvPr>
        </p:nvSpPr>
        <p:spPr>
          <a:xfrm>
            <a:off x="311700" y="1550826"/>
            <a:ext cx="8520600" cy="229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DOM: Modelo de Objetos del Documento es una interfaz de programación que puede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acceder y modificar el contenido, estructura y estilo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de los documentos </a:t>
            </a:r>
            <a:r>
              <a:rPr lang="es-419" sz="24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HTML y XML.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C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giphy.gif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312" y="3510726"/>
            <a:ext cx="2707372" cy="270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¿Qué es DOM?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8" name="Shape 158"/>
          <p:cNvSpPr txBox="1"/>
          <p:nvPr>
            <p:ph idx="4294967295" type="body"/>
          </p:nvPr>
        </p:nvSpPr>
        <p:spPr>
          <a:xfrm>
            <a:off x="311700" y="1550823"/>
            <a:ext cx="8520600" cy="17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DOM transforma los documentos en un conjunto de elementos llamados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nodos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los cuales están interconectados, representando los contenidos de las páginas web y las relaciones entre ellos.</a:t>
            </a:r>
          </a:p>
        </p:txBody>
      </p:sp>
      <p:pic>
        <p:nvPicPr>
          <p:cNvPr descr="Captura de pantalla 2017-02-10 a las 12.22.28 p.m..pn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562" y="3356050"/>
            <a:ext cx="5852874" cy="35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¿Qué es DOM?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7" name="Shape 167"/>
          <p:cNvSpPr txBox="1"/>
          <p:nvPr>
            <p:ph idx="4294967295" type="body"/>
          </p:nvPr>
        </p:nvSpPr>
        <p:spPr>
          <a:xfrm>
            <a:off x="311700" y="1550829"/>
            <a:ext cx="8520600" cy="4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DOM permite acceso a la estructura de una página HTML mediante el mapeo de los elementos de esta página en un árbol de nodos. Cada elemento se convierte en un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nodo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y cada porción de texto en un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nodo de texto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>
                <a:solidFill>
                  <a:srgbClr val="FAAE27"/>
                </a:solidFill>
                <a:latin typeface="Raleway"/>
                <a:ea typeface="Raleway"/>
                <a:cs typeface="Raleway"/>
                <a:sym typeface="Raleway"/>
              </a:rPr>
              <a:t>Es importante comprender la diferencia entre elementos y nodos de textos.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Todas las etiquetas son elementos, tales como &lt;p&gt;, &lt;div&gt;, &lt;img&gt; por lo que tienen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atributos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y contienen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nodos hijos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, pero los </a:t>
            </a:r>
            <a:r>
              <a:rPr lang="es-419" sz="24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nodos de texto no poseen atributos ni hijos.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3C3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544500" y="667650"/>
            <a:ext cx="8167500" cy="4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¿Qué es BOM?</a:t>
            </a:r>
          </a:p>
        </p:txBody>
      </p:sp>
      <p:cxnSp>
        <p:nvCxnSpPr>
          <p:cNvPr id="173" name="Shape 173"/>
          <p:cNvCxnSpPr/>
          <p:nvPr/>
        </p:nvCxnSpPr>
        <p:spPr>
          <a:xfrm>
            <a:off x="4239150" y="4824175"/>
            <a:ext cx="665700" cy="0"/>
          </a:xfrm>
          <a:prstGeom prst="straightConnector1">
            <a:avLst/>
          </a:prstGeom>
          <a:noFill/>
          <a:ln cap="flat" cmpd="sng" w="1143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¿Qué es BOM?</a:t>
            </a:r>
          </a:p>
        </p:txBody>
      </p:sp>
      <p:cxnSp>
        <p:nvCxnSpPr>
          <p:cNvPr id="180" name="Shape 180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" name="Shape 181"/>
          <p:cNvSpPr txBox="1"/>
          <p:nvPr>
            <p:ph idx="4294967295" type="body"/>
          </p:nvPr>
        </p:nvSpPr>
        <p:spPr>
          <a:xfrm>
            <a:off x="311700" y="1550829"/>
            <a:ext cx="8520600" cy="431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BOM: Browser Object Model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permite acceder y modificar las propiedades de las </a:t>
            </a:r>
            <a:r>
              <a:rPr b="1"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ventanas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del propio navegador. Con él se puede redimensionar y mover el navegador, modificar textos de la barra de estado y realizar manipulaciones no relacionadas con el HTML.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El mayor inconveniente de BOM es que, al contrario de lo que sucede con DOM, ninguna entidad se encarga de su estandarización o de definir parámetros mínimos de interoperabilidad entre navegadores.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ia_Isotipo CodeAcademy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00" y="137733"/>
            <a:ext cx="485425" cy="4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11700" y="5220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¿Qué es BOM?</a:t>
            </a:r>
          </a:p>
        </p:txBody>
      </p:sp>
      <p:cxnSp>
        <p:nvCxnSpPr>
          <p:cNvPr id="188" name="Shape 188"/>
          <p:cNvCxnSpPr/>
          <p:nvPr/>
        </p:nvCxnSpPr>
        <p:spPr>
          <a:xfrm>
            <a:off x="389025" y="1196000"/>
            <a:ext cx="425400" cy="0"/>
          </a:xfrm>
          <a:prstGeom prst="straightConnector1">
            <a:avLst/>
          </a:prstGeom>
          <a:noFill/>
          <a:ln cap="flat" cmpd="sng" w="381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Captura de pantalla 2017-02-10 a las 1.11.13 p.m..png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875" y="2882725"/>
            <a:ext cx="6130250" cy="34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311700" y="1550824"/>
            <a:ext cx="8520600" cy="119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BOM está compuesto por varios objetos relacionados entre sí, tal como lo podemos ver en la siguiente imagen</a:t>
            </a:r>
            <a:r>
              <a:rPr lang="es-419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3C3B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544500" y="667650"/>
            <a:ext cx="8167500" cy="4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Modificando contenido de los elementos</a:t>
            </a:r>
          </a:p>
        </p:txBody>
      </p:sp>
      <p:cxnSp>
        <p:nvCxnSpPr>
          <p:cNvPr id="196" name="Shape 196"/>
          <p:cNvCxnSpPr/>
          <p:nvPr/>
        </p:nvCxnSpPr>
        <p:spPr>
          <a:xfrm>
            <a:off x="4239150" y="4824175"/>
            <a:ext cx="665700" cy="0"/>
          </a:xfrm>
          <a:prstGeom prst="straightConnector1">
            <a:avLst/>
          </a:prstGeom>
          <a:noFill/>
          <a:ln cap="flat" cmpd="sng" w="114300">
            <a:solidFill>
              <a:srgbClr val="FAAE2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